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Override PartName="/ppt/charts/chart1.xml" ContentType="application/vnd.openxmlformats-officedocument.drawingml.char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rels" ContentType="application/vnd.openxmlformats-package.relationship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xlsx" ContentType="application/vnd.openxmlformats-officedocument.spreadsheetml.sheet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5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2A099A47-E4FF-45DA-9D4D-6A3115CF60C7}">
  <a:tblStyle styleId="{2A099A47-E4FF-45DA-9D4D-6A3115CF60C7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>
    <p:restoredLeft sz="15620"/>
    <p:restoredTop sz="94902" autoAdjust="0"/>
  </p:normalViewPr>
  <p:slideViewPr>
    <p:cSldViewPr>
      <p:cViewPr>
        <p:scale>
          <a:sx n="152" d="100"/>
          <a:sy n="152" d="100"/>
        </p:scale>
        <p:origin x="-1200" y="-10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layout/>
      <c:txPr>
        <a:bodyPr/>
        <a:lstStyle/>
        <a:p>
          <a:pPr>
            <a:defRPr lang="en-MY"/>
          </a:pPr>
          <a:endParaRPr lang="en-US"/>
        </a:p>
      </c:txPr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Calories Lost</c:v>
                </c:pt>
              </c:strCache>
            </c:strRef>
          </c:tx>
          <c:spPr>
            <a:ln>
              <a:solidFill>
                <a:schemeClr val="bg2">
                  <a:lumMod val="95000"/>
                  <a:lumOff val="5000"/>
                </a:schemeClr>
              </a:solidFill>
            </a:ln>
          </c:spPr>
          <c:marker>
            <c:spPr>
              <a:ln>
                <a:solidFill>
                  <a:schemeClr val="bg2">
                    <a:lumMod val="95000"/>
                    <a:lumOff val="5000"/>
                  </a:schemeClr>
                </a:solidFill>
              </a:ln>
            </c:spPr>
          </c:marker>
          <c:cat>
            <c:strRef>
              <c:f>Sheet1!$A$2:$A$10</c:f>
              <c:strCache>
                <c:ptCount val="9"/>
                <c:pt idx="0">
                  <c:v>1 Mile</c:v>
                </c:pt>
                <c:pt idx="1">
                  <c:v>3 Miles</c:v>
                </c:pt>
                <c:pt idx="2">
                  <c:v>2 Miles</c:v>
                </c:pt>
                <c:pt idx="3">
                  <c:v>3 Miles </c:v>
                </c:pt>
                <c:pt idx="4">
                  <c:v>4 miles</c:v>
                </c:pt>
                <c:pt idx="5">
                  <c:v>2 Miles</c:v>
                </c:pt>
                <c:pt idx="6">
                  <c:v>3 Miles</c:v>
                </c:pt>
                <c:pt idx="7">
                  <c:v>1 Mile</c:v>
                </c:pt>
                <c:pt idx="8">
                  <c:v>2 Miles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350.0</c:v>
                </c:pt>
                <c:pt idx="1">
                  <c:v>550.0</c:v>
                </c:pt>
                <c:pt idx="2">
                  <c:v>450.0</c:v>
                </c:pt>
                <c:pt idx="3">
                  <c:v>550.0</c:v>
                </c:pt>
                <c:pt idx="4">
                  <c:v>650.0</c:v>
                </c:pt>
                <c:pt idx="5">
                  <c:v>450.0</c:v>
                </c:pt>
                <c:pt idx="6">
                  <c:v>550.0</c:v>
                </c:pt>
                <c:pt idx="7">
                  <c:v>350.0</c:v>
                </c:pt>
                <c:pt idx="8">
                  <c:v>450.0</c:v>
                </c:pt>
              </c:numCache>
            </c:numRef>
          </c:val>
        </c:ser>
        <c:marker val="1"/>
        <c:axId val="315899160"/>
        <c:axId val="315902376"/>
      </c:lineChart>
      <c:catAx>
        <c:axId val="31589916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MY"/>
            </a:pPr>
            <a:endParaRPr lang="en-US"/>
          </a:p>
        </c:txPr>
        <c:crossAx val="315902376"/>
        <c:crosses val="autoZero"/>
        <c:auto val="1"/>
        <c:lblAlgn val="ctr"/>
        <c:lblOffset val="100"/>
      </c:catAx>
      <c:valAx>
        <c:axId val="3159023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MY"/>
            </a:pPr>
            <a:endParaRPr lang="en-US"/>
          </a:p>
        </c:txPr>
        <c:crossAx val="315899160"/>
        <c:crosses val="autoZero"/>
        <c:crossBetween val="between"/>
      </c:valAx>
      <c:spPr>
        <a:noFill/>
      </c:spPr>
    </c:plotArea>
    <c:legend>
      <c:legendPos val="r"/>
      <c:layout/>
      <c:txPr>
        <a:bodyPr/>
        <a:lstStyle/>
        <a:p>
          <a:pPr>
            <a:defRPr lang="en-MY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9137030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37232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ctrTitle"/>
          </p:nvPr>
        </p:nvSpPr>
        <p:spPr>
          <a:xfrm>
            <a:off x="391160" y="1433988"/>
            <a:ext cx="8351399" cy="421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indent="228600"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228600"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228600"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228600"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228600"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228600"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228600"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228600"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228600"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ubTitle" idx="1"/>
          </p:nvPr>
        </p:nvSpPr>
        <p:spPr>
          <a:xfrm>
            <a:off x="403761" y="1982435"/>
            <a:ext cx="8342400" cy="342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indent="152400" algn="ctr"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indent="152400"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indent="152400"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indent="152400"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indent="152400"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indent="152400"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indent="152400"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indent="152400"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indent="152400"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cxnSp>
        <p:nvCxnSpPr>
          <p:cNvPr id="51" name="Shape 51"/>
          <p:cNvCxnSpPr/>
          <p:nvPr/>
        </p:nvCxnSpPr>
        <p:spPr>
          <a:xfrm>
            <a:off x="2258800" y="1912668"/>
            <a:ext cx="4621799" cy="10799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2" name="Shape 52"/>
          <p:cNvSpPr/>
          <p:nvPr/>
        </p:nvSpPr>
        <p:spPr>
          <a:xfrm>
            <a:off x="0" y="3030297"/>
            <a:ext cx="9143999" cy="795916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and Bod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0" y="0"/>
            <a:ext cx="9144000" cy="937200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5" name="Shape 55"/>
          <p:cNvSpPr/>
          <p:nvPr/>
        </p:nvSpPr>
        <p:spPr>
          <a:xfrm>
            <a:off x="0" y="226265"/>
            <a:ext cx="9143999" cy="795916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56" name="Shape 56"/>
          <p:cNvCxnSpPr/>
          <p:nvPr/>
        </p:nvCxnSpPr>
        <p:spPr>
          <a:xfrm rot="10800000" flipH="1">
            <a:off x="2258963" y="783855"/>
            <a:ext cx="4602300" cy="69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ColTx">
  <p:cSld name="Title and Two Column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0" y="0"/>
            <a:ext cx="4456799" cy="47087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1" name="Shape 61"/>
          <p:cNvSpPr/>
          <p:nvPr/>
        </p:nvSpPr>
        <p:spPr>
          <a:xfrm flipH="1">
            <a:off x="3434" y="3759780"/>
            <a:ext cx="4453249" cy="1033097"/>
          </a:xfrm>
          <a:custGeom>
            <a:avLst/>
            <a:gdLst/>
            <a:ahLst/>
            <a:cxnLst/>
            <a:rect l="0" t="0" r="0" b="0"/>
            <a:pathLst>
              <a:path w="4453250" h="1869860" extrusionOk="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62" name="Shape 62"/>
          <p:cNvCxnSpPr/>
          <p:nvPr/>
        </p:nvCxnSpPr>
        <p:spPr>
          <a:xfrm>
            <a:off x="409699" y="744077"/>
            <a:ext cx="3660000" cy="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5507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3550799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5021123" y="1200150"/>
            <a:ext cx="35507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0"/>
            <a:ext cx="9144000" cy="93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8" name="Shape 68"/>
          <p:cNvSpPr/>
          <p:nvPr/>
        </p:nvSpPr>
        <p:spPr>
          <a:xfrm>
            <a:off x="0" y="226265"/>
            <a:ext cx="9143999" cy="795916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69" name="Shape 69"/>
          <p:cNvCxnSpPr/>
          <p:nvPr/>
        </p:nvCxnSpPr>
        <p:spPr>
          <a:xfrm rot="10800000" flipH="1">
            <a:off x="2258963" y="783855"/>
            <a:ext cx="4602300" cy="69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 rot="10800000">
            <a:off x="-5937" y="4110402"/>
            <a:ext cx="4453249" cy="1033097"/>
          </a:xfrm>
          <a:custGeom>
            <a:avLst/>
            <a:gdLst/>
            <a:ahLst/>
            <a:cxnLst/>
            <a:rect l="0" t="0" r="0" b="0"/>
            <a:pathLst>
              <a:path w="4453250" h="1869860" extrusionOk="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73" name="Shape 73"/>
          <p:cNvCxnSpPr/>
          <p:nvPr/>
        </p:nvCxnSpPr>
        <p:spPr>
          <a:xfrm>
            <a:off x="388492" y="4409677"/>
            <a:ext cx="3708599" cy="36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88492" y="4493760"/>
            <a:ext cx="3644400" cy="38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8890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6209"/>
            <a:ext cx="9144067" cy="5137200"/>
            <a:chOff x="0" y="14677"/>
            <a:chExt cx="9144067" cy="6849600"/>
          </a:xfrm>
        </p:grpSpPr>
        <p:sp>
          <p:nvSpPr>
            <p:cNvPr id="6" name="Shape 6"/>
            <p:cNvSpPr/>
            <p:nvPr/>
          </p:nvSpPr>
          <p:spPr>
            <a:xfrm>
              <a:off x="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234838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46967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70451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93935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117419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40903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64387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187871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11355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234839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83228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281806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305290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28774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52258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375742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399226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422710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446194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469678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4931619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516645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540129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563613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587097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6105814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34065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657549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681033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704517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7280009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751484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774968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798452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8219364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845420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868904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892386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indent="279400" algn="ctr"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1pPr>
            <a:lvl2pPr marL="0" indent="279400" algn="ctr"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2pPr>
            <a:lvl3pPr marL="0" indent="279400" algn="ctr"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3pPr>
            <a:lvl4pPr marL="0" indent="279400" algn="ctr"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4pPr>
            <a:lvl5pPr marL="0" indent="279400" algn="ctr"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5pPr>
            <a:lvl6pPr marL="0" indent="279400" algn="ctr"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6pPr>
            <a:lvl7pPr marL="0" indent="279400" algn="ctr"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7pPr>
            <a:lvl8pPr marL="0" indent="279400" algn="ctr"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8pPr>
            <a:lvl9pPr marL="0" indent="279400" algn="ctr"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215900"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1pPr>
            <a:lvl2pPr marL="742950" indent="-158750"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2pPr>
            <a:lvl3pPr marL="1143000" indent="-101600"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3pPr>
            <a:lvl4pPr marL="1600200" indent="-101600"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4pPr>
            <a:lvl5pPr marL="2057400" indent="-101600"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5pPr>
            <a:lvl6pPr marL="2514600" indent="-101600"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6pPr>
            <a:lvl7pPr marL="2971800" indent="-101600"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7pPr>
            <a:lvl8pPr marL="3429000" indent="-101600"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8pPr>
            <a:lvl9pPr marL="3886200" indent="-101600"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ctrTitle"/>
          </p:nvPr>
        </p:nvSpPr>
        <p:spPr>
          <a:xfrm>
            <a:off x="391160" y="1433988"/>
            <a:ext cx="8351399" cy="421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Math Make you</a:t>
            </a:r>
            <a:r>
              <a:rPr lang="e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Fat</a:t>
            </a:r>
            <a:endParaRPr lang="e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subTitle" idx="1"/>
          </p:nvPr>
        </p:nvSpPr>
        <p:spPr>
          <a:xfrm>
            <a:off x="400811" y="2735960"/>
            <a:ext cx="8342400" cy="342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dirty="0"/>
              <a:t>by Brandon Lopez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2267744" y="1419622"/>
            <a:ext cx="4248472" cy="331236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3000" dirty="0" smtClean="0"/>
              <a:t>There are many ways to loose weight, </a:t>
            </a:r>
            <a:r>
              <a:rPr lang="en-US" sz="3000" dirty="0" smtClean="0"/>
              <a:t>this  program</a:t>
            </a:r>
            <a:r>
              <a:rPr lang="en" sz="3000" dirty="0" smtClean="0"/>
              <a:t> </a:t>
            </a:r>
            <a:r>
              <a:rPr lang="en-US" sz="3000" dirty="0" smtClean="0"/>
              <a:t>involves</a:t>
            </a:r>
            <a:r>
              <a:rPr lang="en-US" sz="3000" dirty="0" smtClean="0"/>
              <a:t>   </a:t>
            </a:r>
            <a:r>
              <a:rPr lang="en" sz="3000" dirty="0" smtClean="0"/>
              <a:t> </a:t>
            </a:r>
            <a:r>
              <a:rPr lang="en" sz="3000" b="1" dirty="0" smtClean="0"/>
              <a:t>ex</a:t>
            </a:r>
            <a:r>
              <a:rPr lang="en-US" sz="3000" b="1" dirty="0" err="1" smtClean="0"/>
              <a:t>e</a:t>
            </a:r>
            <a:r>
              <a:rPr lang="en" sz="3000" b="1" dirty="0" smtClean="0"/>
              <a:t>rcising</a:t>
            </a:r>
            <a:r>
              <a:rPr lang="en" sz="3000" dirty="0" smtClean="0"/>
              <a:t> </a:t>
            </a:r>
            <a:r>
              <a:rPr lang="en" sz="3000" dirty="0"/>
              <a:t>and </a:t>
            </a:r>
            <a:r>
              <a:rPr lang="en" sz="3000" b="1" dirty="0"/>
              <a:t>cutting </a:t>
            </a:r>
            <a:r>
              <a:rPr lang="en" sz="3000" b="1" dirty="0" smtClean="0"/>
              <a:t>calories</a:t>
            </a:r>
            <a:r>
              <a:rPr lang="en-US" sz="3000" b="1" dirty="0" smtClean="0"/>
              <a:t> from your regular meal</a:t>
            </a:r>
            <a:r>
              <a:rPr lang="en" sz="3000" dirty="0" smtClean="0"/>
              <a:t>. </a:t>
            </a:r>
            <a:endParaRPr lang="en" sz="3000" dirty="0"/>
          </a:p>
          <a:p>
            <a:pPr algn="ctr">
              <a:buNone/>
            </a:pPr>
            <a:r>
              <a:rPr lang="en" sz="3000" dirty="0"/>
              <a:t>  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Program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16740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dirty="0" smtClean="0"/>
              <a:t> </a:t>
            </a:r>
            <a:r>
              <a:rPr lang="en-US" sz="3000" dirty="0" smtClean="0"/>
              <a:t>For loosing one pound of fat, you need to loose 3,500 calories</a:t>
            </a:r>
            <a:r>
              <a:rPr lang="en-US" sz="3000" dirty="0" smtClean="0"/>
              <a:t>.</a:t>
            </a:r>
          </a:p>
          <a:p>
            <a:pPr lvl="0" rtl="0">
              <a:buNone/>
            </a:pPr>
            <a:endParaRPr lang="en-US" sz="3000" dirty="0" smtClean="0"/>
          </a:p>
          <a:p>
            <a:pPr lvl="0" rtl="0">
              <a:buNone/>
            </a:pPr>
            <a:r>
              <a:rPr lang="en-US" sz="3000" dirty="0" smtClean="0"/>
              <a:t>Loosing calories is the way of loosing fat from your body.</a:t>
            </a:r>
            <a:endParaRPr lang="en" sz="3000" dirty="0" smtClean="0"/>
          </a:p>
          <a:p>
            <a:pPr lvl="0" rtl="0">
              <a:buNone/>
            </a:pPr>
            <a:endParaRPr lang="en" sz="3000" dirty="0"/>
          </a:p>
          <a:p>
            <a:pPr lvl="0" rtl="0">
              <a:buNone/>
            </a:pPr>
            <a:endParaRPr lang="en" sz="3000" dirty="0"/>
          </a:p>
          <a:p>
            <a:pPr lvl="0" rtl="0">
              <a:buNone/>
            </a:pPr>
            <a:r>
              <a:rPr lang="en" sz="3000" dirty="0" smtClean="0"/>
              <a:t> </a:t>
            </a:r>
            <a:endParaRPr lang="en" sz="3000" dirty="0"/>
          </a:p>
        </p:txBody>
      </p:sp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About Calories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6781800" y="3332768"/>
            <a:ext cx="1357483" cy="1524982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23528" y="1203598"/>
            <a:ext cx="8229600" cy="373035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 sz="3000" dirty="0" smtClean="0"/>
              <a:t>1. </a:t>
            </a:r>
            <a:r>
              <a:rPr lang="en" sz="3000" dirty="0" smtClean="0"/>
              <a:t>Walking </a:t>
            </a:r>
            <a:r>
              <a:rPr lang="en" sz="3000" dirty="0"/>
              <a:t>or jogging </a:t>
            </a:r>
            <a:r>
              <a:rPr lang="en-US" sz="3000" dirty="0" smtClean="0"/>
              <a:t>one mile will make you loose around </a:t>
            </a:r>
            <a:r>
              <a:rPr lang="en" sz="3000" dirty="0" smtClean="0"/>
              <a:t>100 calories</a:t>
            </a:r>
            <a:r>
              <a:rPr lang="en-US" sz="3000" dirty="0" smtClean="0"/>
              <a:t>.</a:t>
            </a:r>
            <a:r>
              <a:rPr lang="en" sz="3000" dirty="0" smtClean="0"/>
              <a:t> </a:t>
            </a:r>
            <a:r>
              <a:rPr lang="en-US" sz="3000" dirty="0" smtClean="0"/>
              <a:t>The rate or the slope of our equation </a:t>
            </a:r>
            <a:r>
              <a:rPr lang="en-US" sz="3000" dirty="0" smtClean="0"/>
              <a:t>is 100.</a:t>
            </a:r>
            <a:endParaRPr lang="en" sz="3000" dirty="0"/>
          </a:p>
          <a:p>
            <a:endParaRPr lang="en" sz="3000" dirty="0"/>
          </a:p>
          <a:p>
            <a:pPr lvl="0"/>
            <a:r>
              <a:rPr lang="en-US" sz="3000" dirty="0" smtClean="0"/>
              <a:t> 2. Cutting back ½ cup of ice cream OR </a:t>
            </a:r>
            <a:r>
              <a:rPr lang="en" sz="3000" dirty="0" smtClean="0"/>
              <a:t>two sugar-sweetened sodas </a:t>
            </a:r>
            <a:r>
              <a:rPr lang="en-US" sz="3000" dirty="0" smtClean="0"/>
              <a:t>from </a:t>
            </a:r>
            <a:r>
              <a:rPr lang="en" sz="3000" dirty="0" smtClean="0"/>
              <a:t>your </a:t>
            </a:r>
            <a:r>
              <a:rPr lang="en-US" sz="3000" dirty="0" smtClean="0"/>
              <a:t>meals in a day will make you loose 250 everyday.</a:t>
            </a:r>
            <a:r>
              <a:rPr lang="en" sz="3000" dirty="0" smtClean="0"/>
              <a:t> </a:t>
            </a:r>
            <a:r>
              <a:rPr lang="en-US" sz="3000" dirty="0" smtClean="0"/>
              <a:t>The constant of the equation is 250.</a:t>
            </a:r>
            <a:endParaRPr lang="en" sz="3000" dirty="0"/>
          </a:p>
        </p:txBody>
      </p:sp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you need to know? </a:t>
            </a:r>
            <a:endParaRPr lang="e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09600" y="1276350"/>
            <a:ext cx="7376474" cy="305004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2400" b="1" dirty="0" smtClean="0"/>
              <a:t>                    </a:t>
            </a:r>
            <a:r>
              <a:rPr lang="en" sz="2400" b="1" dirty="0" smtClean="0"/>
              <a:t>Y </a:t>
            </a:r>
            <a:r>
              <a:rPr lang="en" sz="2400" b="1" dirty="0" smtClean="0"/>
              <a:t>= 100x + 250</a:t>
            </a:r>
            <a:endParaRPr lang="en-US" sz="2400" b="1" dirty="0" smtClean="0"/>
          </a:p>
          <a:p>
            <a:endParaRPr lang="en" sz="2400" b="1" dirty="0" smtClean="0"/>
          </a:p>
          <a:p>
            <a:pPr lvl="0" rtl="0">
              <a:buNone/>
            </a:pPr>
            <a:r>
              <a:rPr lang="en" sz="2400" dirty="0" smtClean="0"/>
              <a:t>The number </a:t>
            </a:r>
            <a:r>
              <a:rPr lang="en" sz="2400" dirty="0"/>
              <a:t>of miles you ran everyday</a:t>
            </a:r>
            <a:r>
              <a:rPr lang="en" sz="2400" dirty="0" smtClean="0"/>
              <a:t>:</a:t>
            </a:r>
          </a:p>
          <a:p>
            <a:pPr lvl="0" rtl="0">
              <a:buNone/>
            </a:pPr>
            <a:r>
              <a:rPr lang="en" sz="2400" dirty="0" smtClean="0"/>
              <a:t>(</a:t>
            </a:r>
            <a:r>
              <a:rPr lang="en" sz="2400" dirty="0"/>
              <a:t>Independent Variable) </a:t>
            </a:r>
            <a:r>
              <a:rPr lang="en-US" sz="2400" dirty="0" smtClean="0"/>
              <a:t>is </a:t>
            </a:r>
            <a:r>
              <a:rPr lang="en" sz="2400" dirty="0" smtClean="0"/>
              <a:t>X</a:t>
            </a:r>
            <a:r>
              <a:rPr lang="en-US" sz="2400" dirty="0" smtClean="0"/>
              <a:t>.</a:t>
            </a:r>
            <a:endParaRPr lang="en" sz="2400" dirty="0"/>
          </a:p>
          <a:p>
            <a:endParaRPr lang="en" sz="2400" dirty="0"/>
          </a:p>
          <a:p>
            <a:pPr lvl="0" rtl="0">
              <a:buNone/>
            </a:pPr>
            <a:r>
              <a:rPr lang="en" sz="2400" dirty="0"/>
              <a:t>The number of calories </a:t>
            </a:r>
            <a:r>
              <a:rPr lang="en-US" sz="2400" dirty="0" smtClean="0"/>
              <a:t>you loose</a:t>
            </a:r>
            <a:r>
              <a:rPr lang="en" sz="2400" dirty="0" smtClean="0"/>
              <a:t> </a:t>
            </a:r>
            <a:r>
              <a:rPr lang="en" sz="2400" dirty="0"/>
              <a:t>in </a:t>
            </a:r>
            <a:r>
              <a:rPr lang="en-US" sz="2400" dirty="0" smtClean="0"/>
              <a:t>each</a:t>
            </a:r>
            <a:r>
              <a:rPr lang="en" sz="2400" dirty="0" smtClean="0"/>
              <a:t> </a:t>
            </a:r>
            <a:r>
              <a:rPr lang="en" sz="2400" dirty="0"/>
              <a:t>day</a:t>
            </a:r>
            <a:r>
              <a:rPr lang="en" sz="2400" dirty="0" smtClean="0"/>
              <a:t>:</a:t>
            </a:r>
          </a:p>
          <a:p>
            <a:pPr lvl="0" rtl="0">
              <a:buNone/>
            </a:pPr>
            <a:r>
              <a:rPr lang="en" sz="2400" dirty="0" smtClean="0"/>
              <a:t>(</a:t>
            </a:r>
            <a:r>
              <a:rPr lang="en" sz="2400" dirty="0"/>
              <a:t>Dependent Variable) </a:t>
            </a:r>
            <a:r>
              <a:rPr lang="en" sz="2400" dirty="0" smtClean="0"/>
              <a:t>Y</a:t>
            </a:r>
            <a:r>
              <a:rPr lang="en-US" sz="2400" dirty="0" smtClean="0"/>
              <a:t>.</a:t>
            </a:r>
            <a:endParaRPr lang="en" sz="2400" dirty="0"/>
          </a:p>
          <a:p>
            <a:endParaRPr lang="en" sz="2400" dirty="0"/>
          </a:p>
        </p:txBody>
      </p:sp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Equation and the </a:t>
            </a:r>
            <a:r>
              <a:rPr lang="e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</a:t>
            </a:r>
            <a:endParaRPr lang="e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	</a:t>
            </a:r>
          </a:p>
        </p:txBody>
      </p:sp>
      <p:graphicFrame>
        <p:nvGraphicFramePr>
          <p:cNvPr id="108" name="Shape 108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36288629"/>
              </p:ext>
            </p:extLst>
          </p:nvPr>
        </p:nvGraphicFramePr>
        <p:xfrm>
          <a:off x="755576" y="1059582"/>
          <a:ext cx="6950968" cy="3962099"/>
        </p:xfrm>
        <a:graphic>
          <a:graphicData uri="http://schemas.openxmlformats.org/drawingml/2006/table">
            <a:tbl>
              <a:tblPr>
                <a:noFill/>
                <a:tableStyleId>{2A099A47-E4FF-45DA-9D4D-6A3115CF60C7}</a:tableStyleId>
              </a:tblPr>
              <a:tblGrid>
                <a:gridCol w="2367238"/>
                <a:gridCol w="2266741"/>
                <a:gridCol w="2316989"/>
              </a:tblGrid>
              <a:tr h="3600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/>
                        <a:t>Days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/>
                        <a:t>x(values)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/>
                        <a:t>y=f(x)</a:t>
                      </a:r>
                    </a:p>
                  </a:txBody>
                  <a:tcPr marL="91425" marR="91425" marT="91425" marB="91425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 smtClean="0"/>
                        <a:t>350</a:t>
                      </a:r>
                      <a:endParaRPr lang="en" dirty="0"/>
                    </a:p>
                  </a:txBody>
                  <a:tcPr marL="91425" marR="91425" marT="91425" marB="91425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/>
                        <a:t>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 smtClean="0"/>
                        <a:t>550</a:t>
                      </a:r>
                      <a:endParaRPr lang="en" dirty="0"/>
                    </a:p>
                  </a:txBody>
                  <a:tcPr marL="91425" marR="91425" marT="91425" marB="91425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/>
                        <a:t>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 smtClean="0"/>
                        <a:t>450</a:t>
                      </a:r>
                      <a:endParaRPr lang="en" dirty="0"/>
                    </a:p>
                  </a:txBody>
                  <a:tcPr marL="91425" marR="91425" marT="91425" marB="91425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 smtClean="0"/>
                        <a:t>4</a:t>
                      </a:r>
                      <a:endParaRPr lang="en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 smtClean="0"/>
                        <a:t>3</a:t>
                      </a:r>
                      <a:endParaRPr lang="en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 smtClean="0"/>
                        <a:t>550</a:t>
                      </a:r>
                      <a:endParaRPr lang="en" dirty="0"/>
                    </a:p>
                  </a:txBody>
                  <a:tcPr marL="91425" marR="91425" marT="91425" marB="91425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 smtClean="0"/>
                        <a:t>5</a:t>
                      </a:r>
                      <a:endParaRPr lang="en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 smtClean="0"/>
                        <a:t>4</a:t>
                      </a:r>
                      <a:endParaRPr lang="en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 smtClean="0"/>
                        <a:t>650</a:t>
                      </a:r>
                      <a:endParaRPr lang="en" dirty="0"/>
                    </a:p>
                  </a:txBody>
                  <a:tcPr marL="91425" marR="91425" marT="91425" marB="91425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 smtClean="0"/>
                        <a:t>6</a:t>
                      </a:r>
                      <a:endParaRPr lang="en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 smtClean="0"/>
                        <a:t>2</a:t>
                      </a:r>
                      <a:endParaRPr lang="en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 smtClean="0"/>
                        <a:t>450</a:t>
                      </a:r>
                      <a:endParaRPr lang="en" dirty="0"/>
                    </a:p>
                  </a:txBody>
                  <a:tcPr marL="91425" marR="91425" marT="91425" marB="91425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 smtClean="0"/>
                        <a:t>7</a:t>
                      </a:r>
                      <a:endParaRPr lang="en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 smtClean="0"/>
                        <a:t>3</a:t>
                      </a:r>
                      <a:endParaRPr lang="en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 smtClean="0"/>
                        <a:t>550</a:t>
                      </a:r>
                      <a:endParaRPr lang="en" dirty="0"/>
                    </a:p>
                  </a:txBody>
                  <a:tcPr marL="91425" marR="91425" marT="91425" marB="91425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 smtClean="0"/>
                        <a:t>8</a:t>
                      </a:r>
                      <a:endParaRPr lang="en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 smtClean="0"/>
                        <a:t>1</a:t>
                      </a:r>
                      <a:endParaRPr lang="en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 smtClean="0"/>
                        <a:t>350</a:t>
                      </a:r>
                      <a:endParaRPr lang="en" dirty="0"/>
                    </a:p>
                  </a:txBody>
                  <a:tcPr marL="91425" marR="91425" marT="91425" marB="91425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/>
                        <a:t>9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/>
                        <a:t>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 smtClean="0"/>
                        <a:t>450</a:t>
                      </a:r>
                      <a:endParaRPr lang="en"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82191879"/>
              </p:ext>
            </p:extLst>
          </p:nvPr>
        </p:nvGraphicFramePr>
        <p:xfrm>
          <a:off x="1524000" y="539750"/>
          <a:ext cx="7080448" cy="3904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94744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21"/>
            <a:ext cx="8001000" cy="88203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pounds I lost so far… </a:t>
            </a:r>
            <a:endParaRPr lang="en-M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0" y="971550"/>
          <a:ext cx="1600200" cy="3962099"/>
        </p:xfrm>
        <a:graphic>
          <a:graphicData uri="http://schemas.openxmlformats.org/drawingml/2006/table">
            <a:tbl>
              <a:tblPr>
                <a:noFill/>
                <a:tableStyleId>{2A099A47-E4FF-45DA-9D4D-6A3115CF60C7}</a:tableStyleId>
              </a:tblPr>
              <a:tblGrid>
                <a:gridCol w="1600200"/>
              </a:tblGrid>
              <a:tr h="38097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/>
                        <a:t>y=f(x)</a:t>
                      </a:r>
                    </a:p>
                  </a:txBody>
                  <a:tcPr marL="91425" marR="91425" marT="91425" marB="91425"/>
                </a:tc>
              </a:tr>
              <a:tr h="38097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 smtClean="0"/>
                        <a:t>350</a:t>
                      </a:r>
                      <a:endParaRPr lang="en" dirty="0"/>
                    </a:p>
                  </a:txBody>
                  <a:tcPr marL="91425" marR="91425" marT="91425" marB="91425"/>
                </a:tc>
              </a:tr>
              <a:tr h="38097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 smtClean="0"/>
                        <a:t>550</a:t>
                      </a:r>
                      <a:endParaRPr lang="en" dirty="0"/>
                    </a:p>
                  </a:txBody>
                  <a:tcPr marL="91425" marR="91425" marT="91425" marB="91425"/>
                </a:tc>
              </a:tr>
              <a:tr h="38097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 smtClean="0"/>
                        <a:t>450</a:t>
                      </a:r>
                      <a:endParaRPr lang="en" dirty="0"/>
                    </a:p>
                  </a:txBody>
                  <a:tcPr marL="91425" marR="91425" marT="91425" marB="91425"/>
                </a:tc>
              </a:tr>
              <a:tr h="38097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 smtClean="0"/>
                        <a:t>550</a:t>
                      </a:r>
                      <a:endParaRPr lang="en" dirty="0"/>
                    </a:p>
                  </a:txBody>
                  <a:tcPr marL="91425" marR="91425" marT="91425" marB="91425"/>
                </a:tc>
              </a:tr>
              <a:tr h="38097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 smtClean="0"/>
                        <a:t>650</a:t>
                      </a:r>
                      <a:endParaRPr lang="en" dirty="0"/>
                    </a:p>
                  </a:txBody>
                  <a:tcPr marL="91425" marR="91425" marT="91425" marB="91425"/>
                </a:tc>
              </a:tr>
              <a:tr h="38097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 smtClean="0"/>
                        <a:t>450</a:t>
                      </a:r>
                      <a:endParaRPr lang="en" dirty="0"/>
                    </a:p>
                  </a:txBody>
                  <a:tcPr marL="91425" marR="91425" marT="91425" marB="91425"/>
                </a:tc>
              </a:tr>
              <a:tr h="38097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 smtClean="0"/>
                        <a:t>550</a:t>
                      </a:r>
                      <a:endParaRPr lang="en" dirty="0"/>
                    </a:p>
                  </a:txBody>
                  <a:tcPr marL="91425" marR="91425" marT="91425" marB="91425"/>
                </a:tc>
              </a:tr>
              <a:tr h="38097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 smtClean="0"/>
                        <a:t>350</a:t>
                      </a:r>
                      <a:endParaRPr lang="en" dirty="0"/>
                    </a:p>
                  </a:txBody>
                  <a:tcPr marL="91425" marR="91425" marT="91425" marB="91425"/>
                </a:tc>
              </a:tr>
              <a:tr h="38097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 smtClean="0"/>
                        <a:t>450</a:t>
                      </a:r>
                      <a:endParaRPr lang="en"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1" y="1504950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Adding up all the calories(4350) in those 9 days and divide by 3,500 will tell me how many pounds I lost so far (pounds lost= 4350/3,500)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38200" y="2724150"/>
            <a:ext cx="2583904" cy="1937928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1179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M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1581150"/>
            <a:ext cx="655272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want to loose more weight, you need to increase the number of miles you are walking or running everyday.</a:t>
            </a:r>
            <a:endParaRPr lang="en-MY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7251" y="2800350"/>
            <a:ext cx="1709749" cy="20574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17622492"/>
      </p:ext>
    </p:extLst>
  </p:cSld>
  <p:clrMapOvr>
    <a:masterClrMapping/>
  </p:clrMapOvr>
</p:sld>
</file>

<file path=ppt/theme/theme1.xml><?xml version="1.0" encoding="utf-8"?>
<a:theme xmlns:a="http://schemas.openxmlformats.org/drawingml/2006/main" name="inspiration-board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122</TotalTime>
  <Words>288</Words>
  <Application>Microsoft Macintosh PowerPoint</Application>
  <PresentationFormat>On-screen Show (16:9)</PresentationFormat>
  <Paragraphs>70</Paragraphs>
  <Slides>9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inspiration-board</vt:lpstr>
      <vt:lpstr>Equation in Math Make you Loose Fat</vt:lpstr>
      <vt:lpstr>The Program</vt:lpstr>
      <vt:lpstr>All About Calories</vt:lpstr>
      <vt:lpstr>What you need to know? </vt:lpstr>
      <vt:lpstr>The Equation and the Variables</vt:lpstr>
      <vt:lpstr>Table </vt:lpstr>
      <vt:lpstr>Slide 7</vt:lpstr>
      <vt:lpstr>How many pounds I lost so far… 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 Simple Equation Can Result To Weight Loss</dc:title>
  <dc:creator>Brandon Lopez</dc:creator>
  <cp:lastModifiedBy>Ilham El-Saleh</cp:lastModifiedBy>
  <cp:revision>11</cp:revision>
  <dcterms:created xsi:type="dcterms:W3CDTF">2014-02-17T23:38:37Z</dcterms:created>
  <dcterms:modified xsi:type="dcterms:W3CDTF">2014-02-17T23:48:11Z</dcterms:modified>
</cp:coreProperties>
</file>